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0" name="Subtítu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2FE23-F9C5-4228-B509-BCB8F59C1028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5F13C-9B1A-49AC-A480-120602F1664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2FE23-F9C5-4228-B509-BCB8F59C1028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5F13C-9B1A-49AC-A480-120602F1664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de cantos arredondado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2FE23-F9C5-4228-B509-BCB8F59C1028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5F13C-9B1A-49AC-A480-120602F1664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2FE23-F9C5-4228-B509-BCB8F59C1028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5F13C-9B1A-49AC-A480-120602F1664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2FE23-F9C5-4228-B509-BCB8F59C1028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5F13C-9B1A-49AC-A480-120602F1664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2FE23-F9C5-4228-B509-BCB8F59C1028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5F13C-9B1A-49AC-A480-120602F1664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2FE23-F9C5-4228-B509-BCB8F59C1028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5F13C-9B1A-49AC-A480-120602F1664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2FE23-F9C5-4228-B509-BCB8F59C1028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5F13C-9B1A-49AC-A480-120602F1664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edondar Retângulo em um Canto Únic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2FE23-F9C5-4228-B509-BCB8F59C1028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5F13C-9B1A-49AC-A480-120602F1664D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2FE23-F9C5-4228-B509-BCB8F59C1028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5F13C-9B1A-49AC-A480-120602F1664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D2FE23-F9C5-4228-B509-BCB8F59C1028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5F13C-9B1A-49AC-A480-120602F1664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ângulo de cantos arredondado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Espaço Reservado para Títu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DD2FE23-F9C5-4228-B509-BCB8F59C1028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18" name="Espaço Reservado para Rodapé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805F13C-9B1A-49AC-A480-120602F1664D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 evangelho de Marcos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Visão geral 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4386263"/>
            <a:ext cx="25146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40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7544" y="2690336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/>
              <a:t>O EVANGELHO TEM COMO INÍCIO: </a:t>
            </a:r>
            <a:r>
              <a:rPr lang="pt-BR" sz="2400" dirty="0"/>
              <a:t>- PREGAÇÃO DE JOÃO;</a:t>
            </a:r>
          </a:p>
          <a:p>
            <a:endParaRPr lang="pt-BR" sz="2400" b="1" dirty="0" smtClean="0"/>
          </a:p>
          <a:p>
            <a:r>
              <a:rPr lang="pt-BR" sz="2400" b="1" dirty="0" smtClean="0"/>
              <a:t>TEM </a:t>
            </a:r>
            <a:r>
              <a:rPr lang="pt-BR" sz="2400" b="1" dirty="0"/>
              <a:t>COMO TÉRMINO: </a:t>
            </a:r>
            <a:r>
              <a:rPr lang="pt-BR" sz="2400" dirty="0"/>
              <a:t>- ARREBATAMENTO DE JESUS = At 1,22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9" y="585788"/>
            <a:ext cx="250507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593350"/>
            <a:ext cx="1887463" cy="1641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11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9552" y="836712"/>
            <a:ext cx="813690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/>
              <a:t>CONHECENDO O AUTOR DO EVANGELHO (65-70)</a:t>
            </a:r>
          </a:p>
          <a:p>
            <a:endParaRPr lang="pt-BR" sz="2000" dirty="0"/>
          </a:p>
          <a:p>
            <a:pPr marL="285750" indent="-285750">
              <a:buFontTx/>
              <a:buChar char="-"/>
            </a:pPr>
            <a:r>
              <a:rPr lang="pt-BR" sz="2000" dirty="0" smtClean="0"/>
              <a:t>JOÃO </a:t>
            </a:r>
            <a:r>
              <a:rPr lang="pt-BR" sz="2000" dirty="0"/>
              <a:t>MARCOS FILHO DE MARIA, DISCÍPULA DE JESUS; (At 12,12a; 12,25</a:t>
            </a:r>
            <a:r>
              <a:rPr lang="pt-BR" sz="2000" dirty="0" smtClean="0"/>
              <a:t>)</a:t>
            </a:r>
          </a:p>
          <a:p>
            <a:endParaRPr lang="pt-BR" sz="2000" dirty="0"/>
          </a:p>
          <a:p>
            <a:pPr marL="285750" indent="-285750">
              <a:buFontTx/>
              <a:buChar char="-"/>
            </a:pPr>
            <a:r>
              <a:rPr lang="pt-BR" sz="2000" dirty="0" smtClean="0"/>
              <a:t>FAZ </a:t>
            </a:r>
            <a:r>
              <a:rPr lang="pt-BR" sz="2000" dirty="0"/>
              <a:t>PARTE DE UMA FAMÍLIA, DE JERUSALÉM, TEMENTE A DEUS</a:t>
            </a:r>
            <a:r>
              <a:rPr lang="pt-BR" sz="2000" dirty="0" smtClean="0"/>
              <a:t>;</a:t>
            </a:r>
          </a:p>
          <a:p>
            <a:endParaRPr lang="pt-BR" sz="2000" dirty="0"/>
          </a:p>
          <a:p>
            <a:pPr marL="285750" indent="-285750">
              <a:buFontTx/>
              <a:buChar char="-"/>
            </a:pPr>
            <a:r>
              <a:rPr lang="pt-BR" sz="2000" dirty="0" smtClean="0"/>
              <a:t>ALGUNS </a:t>
            </a:r>
            <a:r>
              <a:rPr lang="pt-BR" sz="2000" dirty="0"/>
              <a:t>ACHAM QUE É O JOVEM ANÔNIMO DE (Mc 14,51</a:t>
            </a:r>
            <a:r>
              <a:rPr lang="pt-BR" sz="2000" dirty="0" smtClean="0"/>
              <a:t>);</a:t>
            </a:r>
          </a:p>
          <a:p>
            <a:endParaRPr lang="pt-BR" sz="2000" dirty="0"/>
          </a:p>
          <a:p>
            <a:pPr marL="342900" indent="-342900">
              <a:buFontTx/>
              <a:buChar char="-"/>
            </a:pPr>
            <a:r>
              <a:rPr lang="pt-BR" sz="2000" dirty="0" smtClean="0"/>
              <a:t>MARCOS </a:t>
            </a:r>
            <a:r>
              <a:rPr lang="pt-BR" sz="2000" dirty="0"/>
              <a:t>&gt; AJUDANTE E SUBSTITUTO DE PAULO, BARNABÉ E PEDRO</a:t>
            </a:r>
            <a:r>
              <a:rPr lang="pt-BR" sz="2000" dirty="0" smtClean="0"/>
              <a:t>.</a:t>
            </a:r>
          </a:p>
          <a:p>
            <a:pPr marL="342900" indent="-342900">
              <a:buFontTx/>
              <a:buChar char="-"/>
            </a:pPr>
            <a:endParaRPr lang="pt-BR" sz="2000" dirty="0"/>
          </a:p>
          <a:p>
            <a:pPr marL="342900" indent="-342900">
              <a:buFontTx/>
              <a:buChar char="-"/>
            </a:pPr>
            <a:r>
              <a:rPr lang="pt-BR" sz="2000" dirty="0" smtClean="0"/>
              <a:t>- PEDRO AO SAIR DA PRISÃO DIRIGIU-SE IMEDIATAMENTE À </a:t>
            </a:r>
            <a:r>
              <a:rPr lang="pt-BR" sz="2000" b="1" dirty="0" smtClean="0"/>
              <a:t>CASA</a:t>
            </a:r>
            <a:r>
              <a:rPr lang="pt-BR" sz="2000" dirty="0" smtClean="0"/>
              <a:t> DE MARCOS </a:t>
            </a:r>
            <a:endParaRPr lang="pt-BR" sz="2000" b="1" dirty="0" smtClean="0"/>
          </a:p>
          <a:p>
            <a:pPr marL="342900" indent="-342900">
              <a:buFontTx/>
              <a:buChar char="-"/>
            </a:pPr>
            <a:endParaRPr lang="pt-BR" sz="2000" dirty="0"/>
          </a:p>
          <a:p>
            <a:endParaRPr lang="pt-B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632" y="4629382"/>
            <a:ext cx="1944216" cy="1842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079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404664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400" dirty="0"/>
          </a:p>
          <a:p>
            <a:r>
              <a:rPr lang="pt-BR" sz="2400" b="1" dirty="0" smtClean="0"/>
              <a:t>CONFLITOS ENTRE A LIDERANÇA</a:t>
            </a:r>
          </a:p>
          <a:p>
            <a:endParaRPr lang="pt-BR" sz="2400" dirty="0" smtClean="0"/>
          </a:p>
          <a:p>
            <a:pPr marL="285750" indent="-285750">
              <a:buFontTx/>
              <a:buChar char="-"/>
            </a:pPr>
            <a:r>
              <a:rPr lang="pt-BR" sz="2400" dirty="0" smtClean="0"/>
              <a:t>NA VIAGEM A PERGE (NA PANFÍLIA) &gt; MARCOS NÃO QUIS PROSSEGUIR... At 13,15; 15,38. </a:t>
            </a:r>
          </a:p>
          <a:p>
            <a:endParaRPr lang="pt-BR" sz="2400" dirty="0" smtClean="0"/>
          </a:p>
          <a:p>
            <a:r>
              <a:rPr lang="pt-BR" sz="2400" dirty="0" smtClean="0"/>
              <a:t>- PAULO NÃO ACEITOU A COMPANHIA DE MARCOS, NA VIAGEM PARA VISITAR AS NOVAS FAMÍLIAS CONVERTIDAS. (At 15,2; 15,38); </a:t>
            </a:r>
          </a:p>
          <a:p>
            <a:endParaRPr lang="pt-BR" sz="2400" dirty="0" smtClean="0"/>
          </a:p>
          <a:p>
            <a:r>
              <a:rPr lang="pt-BR" sz="2400" dirty="0" smtClean="0"/>
              <a:t>- DISCÍPULO DE PEDRO, AMIGO DE PAULO.</a:t>
            </a:r>
            <a:endParaRPr lang="pt-BR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474676"/>
            <a:ext cx="2088232" cy="194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212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5536" y="548680"/>
            <a:ext cx="84969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/>
              <a:t>TRÊS FATOS IMPORTANTES</a:t>
            </a:r>
          </a:p>
          <a:p>
            <a:endParaRPr lang="pt-BR" sz="2400" b="1" dirty="0"/>
          </a:p>
          <a:p>
            <a:pPr marL="285750" indent="-285750">
              <a:buFontTx/>
              <a:buChar char="-"/>
            </a:pPr>
            <a:r>
              <a:rPr lang="pt-BR" sz="2400" dirty="0" smtClean="0"/>
              <a:t>DESAPARECIMENTO </a:t>
            </a:r>
            <a:r>
              <a:rPr lang="pt-BR" sz="2400" dirty="0"/>
              <a:t>DA 1ª GERAÇÃO DE DISCÍPULOS E DISCÍPULAS DE JESUS = TESTEMUNHAS APOSTÓLICAS</a:t>
            </a:r>
            <a:r>
              <a:rPr lang="pt-BR" sz="2400" dirty="0" smtClean="0"/>
              <a:t>;</a:t>
            </a:r>
          </a:p>
          <a:p>
            <a:pPr marL="285750" indent="-285750">
              <a:buFontTx/>
              <a:buChar char="-"/>
            </a:pPr>
            <a:endParaRPr lang="pt-BR" sz="2400" dirty="0"/>
          </a:p>
          <a:p>
            <a:pPr marL="285750" indent="-285750">
              <a:buFontTx/>
              <a:buChar char="-"/>
            </a:pPr>
            <a:r>
              <a:rPr lang="pt-BR" sz="2400" dirty="0" smtClean="0"/>
              <a:t>ACOLHIMENTO </a:t>
            </a:r>
            <a:r>
              <a:rPr lang="pt-BR" sz="2400" dirty="0"/>
              <a:t>DOS GENTIOS          PESSOAS QUE DESCONHECEM A CULTURA JUDAICA &gt; CRISE E CONFLITOS INTERNOS</a:t>
            </a:r>
            <a:r>
              <a:rPr lang="pt-BR" sz="2400" dirty="0" smtClean="0"/>
              <a:t>;</a:t>
            </a:r>
          </a:p>
          <a:p>
            <a:pPr marL="285750" indent="-285750">
              <a:buFontTx/>
              <a:buChar char="-"/>
            </a:pPr>
            <a:endParaRPr lang="pt-BR" sz="2400" dirty="0"/>
          </a:p>
          <a:p>
            <a:r>
              <a:rPr lang="pt-BR" sz="2400" dirty="0"/>
              <a:t>- JUDAÍSMO EM GUERRA COM ROMA ± 70 </a:t>
            </a:r>
            <a:r>
              <a:rPr lang="pt-BR" sz="2400" dirty="0" err="1"/>
              <a:t>d.C</a:t>
            </a:r>
            <a:r>
              <a:rPr lang="pt-BR" sz="2400" dirty="0"/>
              <a:t>          CRISE E CONFLITOS EXTERNOS – JUDEUS/GENTIOS.</a:t>
            </a:r>
          </a:p>
          <a:p>
            <a:endParaRPr lang="pt-BR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780407"/>
            <a:ext cx="936104" cy="358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133" y="5085184"/>
            <a:ext cx="1511056" cy="140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05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5536" y="404664"/>
            <a:ext cx="83529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/>
              <a:t>SIMBOLOGIA:</a:t>
            </a:r>
          </a:p>
          <a:p>
            <a:endParaRPr lang="pt-BR" sz="20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t-BR" sz="2000" dirty="0" smtClean="0"/>
              <a:t>CASA &gt; GALILÉIA – 1,9-8,26</a:t>
            </a:r>
          </a:p>
          <a:p>
            <a:endParaRPr lang="pt-BR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t-BR" sz="2000" dirty="0" smtClean="0"/>
              <a:t>CAMINHO &gt; CAMINHADA À JERUSALÉM 8,22 – 16,20.</a:t>
            </a:r>
          </a:p>
          <a:p>
            <a:endParaRPr lang="pt-BR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t-BR" sz="2000" dirty="0" smtClean="0"/>
              <a:t>O CÉU SE RASGOU = COM JESUS A SEPARAÇÃO ENTRE DEUS E OS HOMENS SE ROMPEU.</a:t>
            </a:r>
          </a:p>
          <a:p>
            <a:endParaRPr lang="pt-BR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t-BR" sz="2000" dirty="0" smtClean="0"/>
              <a:t>MULTIDÕES &gt; POVO COMUM ENTREGUE AO ABANDONO (OVELHAS SEM PASTOR).</a:t>
            </a:r>
            <a:endParaRPr lang="pt-BR" sz="20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910328"/>
            <a:ext cx="1764039" cy="2469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904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7544" y="476672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/>
              <a:t>ESTRUTURA DO EVANGELHO: </a:t>
            </a:r>
            <a:endParaRPr lang="pt-BR" sz="2400" b="1" dirty="0" smtClean="0"/>
          </a:p>
          <a:p>
            <a:endParaRPr lang="pt-BR" sz="2400" b="1" dirty="0"/>
          </a:p>
          <a:p>
            <a:pPr marL="457200" indent="-457200">
              <a:buAutoNum type="alphaLcParenR"/>
            </a:pPr>
            <a:r>
              <a:rPr lang="pt-BR" sz="2400" dirty="0" smtClean="0"/>
              <a:t>JESUS</a:t>
            </a:r>
            <a:r>
              <a:rPr lang="pt-BR" sz="2400" dirty="0"/>
              <a:t>, MESSIAS, TERAPEUTA QUE PASSA PELA CRUZ</a:t>
            </a:r>
            <a:r>
              <a:rPr lang="pt-BR" sz="2400" dirty="0" smtClean="0"/>
              <a:t>;</a:t>
            </a:r>
          </a:p>
          <a:p>
            <a:pPr marL="457200" indent="-457200">
              <a:buAutoNum type="alphaLcParenR"/>
            </a:pPr>
            <a:endParaRPr lang="pt-BR" sz="2400" dirty="0"/>
          </a:p>
          <a:p>
            <a:r>
              <a:rPr lang="pt-BR" sz="2400" dirty="0" smtClean="0"/>
              <a:t>b</a:t>
            </a:r>
            <a:r>
              <a:rPr lang="pt-BR" sz="2400" dirty="0"/>
              <a:t>) CRÍTICA ÀS INSTITUIÇÕES JUDAICAS</a:t>
            </a:r>
            <a:r>
              <a:rPr lang="pt-BR" sz="2400" dirty="0" smtClean="0"/>
              <a:t>;</a:t>
            </a:r>
          </a:p>
          <a:p>
            <a:endParaRPr lang="pt-BR" sz="2400" dirty="0"/>
          </a:p>
          <a:p>
            <a:r>
              <a:rPr lang="pt-BR" sz="2400" dirty="0" smtClean="0"/>
              <a:t>c</a:t>
            </a:r>
            <a:r>
              <a:rPr lang="pt-BR" sz="2400" dirty="0"/>
              <a:t>) A CASA</a:t>
            </a:r>
            <a:r>
              <a:rPr lang="pt-BR" sz="2400" dirty="0" smtClean="0"/>
              <a:t>.</a:t>
            </a:r>
            <a:endParaRPr lang="pt-BR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523660"/>
            <a:ext cx="244792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20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7544" y="548680"/>
            <a:ext cx="82809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/>
              <a:t>ESBOÇO DE MARCOS SOBRE O EVANGELHO</a:t>
            </a:r>
          </a:p>
          <a:p>
            <a:endParaRPr lang="pt-BR" sz="2400" b="1" dirty="0"/>
          </a:p>
          <a:p>
            <a:r>
              <a:rPr lang="pt-BR" sz="2400" b="1" dirty="0"/>
              <a:t>1</a:t>
            </a:r>
            <a:r>
              <a:rPr lang="pt-BR" sz="2400" dirty="0"/>
              <a:t> - </a:t>
            </a:r>
            <a:r>
              <a:rPr lang="pt-BR" sz="2400" b="1" dirty="0"/>
              <a:t>Demonstração da autoridade de Jesus</a:t>
            </a:r>
            <a:r>
              <a:rPr lang="pt-BR" sz="2400" dirty="0"/>
              <a:t> </a:t>
            </a:r>
            <a:endParaRPr lang="pt-BR" sz="2400" dirty="0" smtClean="0"/>
          </a:p>
          <a:p>
            <a:endParaRPr lang="pt-BR" sz="2400" b="1" dirty="0"/>
          </a:p>
          <a:p>
            <a:r>
              <a:rPr lang="pt-BR" sz="2400" b="1" dirty="0"/>
              <a:t>2</a:t>
            </a:r>
            <a:r>
              <a:rPr lang="pt-BR" sz="2400" dirty="0"/>
              <a:t> - </a:t>
            </a:r>
            <a:r>
              <a:rPr lang="pt-BR" sz="2400" b="1" dirty="0"/>
              <a:t>Preparação inicial dos discípulos</a:t>
            </a:r>
            <a:r>
              <a:rPr lang="pt-BR" sz="2400" dirty="0"/>
              <a:t> </a:t>
            </a:r>
            <a:endParaRPr lang="pt-BR" sz="2400" dirty="0" smtClean="0"/>
          </a:p>
          <a:p>
            <a:endParaRPr lang="pt-BR" sz="2400" b="1" dirty="0"/>
          </a:p>
          <a:p>
            <a:r>
              <a:rPr lang="pt-BR" sz="2400" b="1" dirty="0"/>
              <a:t>3</a:t>
            </a:r>
            <a:r>
              <a:rPr lang="pt-BR" sz="2400" dirty="0"/>
              <a:t> - </a:t>
            </a:r>
            <a:r>
              <a:rPr lang="pt-BR" sz="2400" b="1" dirty="0"/>
              <a:t>Retirada para a região Norte</a:t>
            </a:r>
            <a:r>
              <a:rPr lang="pt-BR" sz="2400" dirty="0"/>
              <a:t> </a:t>
            </a:r>
            <a:endParaRPr lang="pt-BR" sz="2400" dirty="0" smtClean="0"/>
          </a:p>
          <a:p>
            <a:endParaRPr lang="pt-BR" sz="2400" b="1" dirty="0"/>
          </a:p>
          <a:p>
            <a:r>
              <a:rPr lang="pt-BR" sz="2400" b="1" dirty="0"/>
              <a:t>4 - A caminhada da cruz</a:t>
            </a:r>
            <a:r>
              <a:rPr lang="pt-BR" sz="2400" dirty="0"/>
              <a:t> </a:t>
            </a:r>
            <a:endParaRPr lang="pt-BR" sz="2400" dirty="0" smtClean="0"/>
          </a:p>
          <a:p>
            <a:endParaRPr lang="pt-BR" sz="2400" b="1" dirty="0"/>
          </a:p>
          <a:p>
            <a:r>
              <a:rPr lang="pt-BR" sz="2400" b="1" dirty="0"/>
              <a:t>5</a:t>
            </a:r>
            <a:r>
              <a:rPr lang="pt-BR" sz="2400" dirty="0"/>
              <a:t> - </a:t>
            </a:r>
            <a:r>
              <a:rPr lang="pt-BR" sz="2400" b="1" dirty="0"/>
              <a:t>Últimos dias de Jesus</a:t>
            </a:r>
            <a:r>
              <a:rPr lang="pt-BR" sz="2400" dirty="0"/>
              <a:t> </a:t>
            </a:r>
            <a:endParaRPr lang="pt-BR" sz="24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73016"/>
            <a:ext cx="1961897" cy="275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822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5536" y="548680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/>
              <a:t>COMO MARCOS APRESENTA JESUS?</a:t>
            </a:r>
            <a:endParaRPr lang="pt-BR" sz="24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62125"/>
            <a:ext cx="2314575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108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75</TotalTime>
  <Words>319</Words>
  <Application>Microsoft Office PowerPoint</Application>
  <PresentationFormat>Apresentação na tela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Aspecto</vt:lpstr>
      <vt:lpstr>O evangelho de Marcos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evangelho de Marcos</dc:title>
  <dc:creator>Jane</dc:creator>
  <cp:lastModifiedBy>Jane</cp:lastModifiedBy>
  <cp:revision>8</cp:revision>
  <dcterms:created xsi:type="dcterms:W3CDTF">2011-09-14T10:30:12Z</dcterms:created>
  <dcterms:modified xsi:type="dcterms:W3CDTF">2011-09-14T11:52:36Z</dcterms:modified>
</cp:coreProperties>
</file>